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8D8A3-EF0E-2142-A145-91A7CEF33640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E049F-072D-964C-BB77-0B5DB986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3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Conceptual  &amp; methods issues</a:t>
            </a:r>
          </a:p>
          <a:p>
            <a:r>
              <a:rPr lang="en-US" dirty="0" smtClean="0"/>
              <a:t>Ethics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experiential training in academia, feasibility and site-specific challenges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049F-072D-964C-BB77-0B5DB986C9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1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Bringing the Workshop to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37170"/>
            <a:ext cx="7772400" cy="877824"/>
          </a:xfrm>
        </p:spPr>
        <p:txBody>
          <a:bodyPr/>
          <a:lstStyle/>
          <a:p>
            <a:r>
              <a:rPr lang="en-US" dirty="0" smtClean="0"/>
              <a:t>Sandra Georgescu, Psy.D.</a:t>
            </a:r>
          </a:p>
          <a:p>
            <a:r>
              <a:rPr lang="en-US" dirty="0" smtClean="0"/>
              <a:t>The Chicago School of Professional Psychology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7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163347"/>
            <a:ext cx="7770813" cy="1429871"/>
          </a:xfrm>
        </p:spPr>
        <p:txBody>
          <a:bodyPr/>
          <a:lstStyle/>
          <a:p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240" y="1266524"/>
            <a:ext cx="8242573" cy="559147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Learn about CBT group processes  - didactic &amp; experiential</a:t>
            </a:r>
          </a:p>
          <a:p>
            <a:r>
              <a:rPr lang="en-US" sz="2800" dirty="0" smtClean="0"/>
              <a:t>Learn about Contextual CBT approaches to multi-problem clients</a:t>
            </a:r>
          </a:p>
          <a:p>
            <a:r>
              <a:rPr lang="en-US" sz="2800" dirty="0" smtClean="0"/>
              <a:t>Learn some skills to better help clients</a:t>
            </a:r>
          </a:p>
          <a:p>
            <a:r>
              <a:rPr lang="en-US" sz="2800" i="1" dirty="0" smtClean="0"/>
              <a:t>Bonus: increase psych flexibility for clinicians in training &amp; decreases stigma; burnout TBD</a:t>
            </a:r>
          </a:p>
          <a:p>
            <a:pPr lvl="1"/>
            <a:r>
              <a:rPr lang="en-US" sz="2200" dirty="0" err="1">
                <a:solidFill>
                  <a:schemeClr val="tx1">
                    <a:lumMod val="65000"/>
                  </a:schemeClr>
                </a:solidFill>
                <a:effectLst/>
              </a:rPr>
              <a:t>Spyrka</a:t>
            </a:r>
            <a:r>
              <a:rPr lang="en-US" sz="2200" dirty="0">
                <a:solidFill>
                  <a:schemeClr val="tx1">
                    <a:lumMod val="65000"/>
                  </a:schemeClr>
                </a:solidFill>
                <a:effectLst/>
              </a:rPr>
              <a:t>, S., (2013, July). The Effects of Experiential versus Didactic Training on Stigma, Thought Suppression, and Experiential Avoidance in Graduate Students. Poster presented at the Annual ACBS World Conference, Sydney, AU </a:t>
            </a:r>
            <a:endParaRPr lang="en-US" sz="2200" i="1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4"/>
            <a:ext cx="7770813" cy="978532"/>
          </a:xfrm>
        </p:spPr>
        <p:txBody>
          <a:bodyPr/>
          <a:lstStyle/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04" y="1459753"/>
            <a:ext cx="8628804" cy="4701544"/>
          </a:xfrm>
        </p:spPr>
        <p:txBody>
          <a:bodyPr>
            <a:noAutofit/>
          </a:bodyPr>
          <a:lstStyle/>
          <a:p>
            <a:r>
              <a:rPr lang="en-US" sz="3600" dirty="0"/>
              <a:t>Mixed methods learning:</a:t>
            </a:r>
          </a:p>
          <a:p>
            <a:pPr lvl="1"/>
            <a:r>
              <a:rPr lang="en-US" sz="3600" dirty="0"/>
              <a:t>2 didactic classes</a:t>
            </a:r>
          </a:p>
          <a:p>
            <a:pPr lvl="1"/>
            <a:r>
              <a:rPr lang="en-US" sz="3600" dirty="0"/>
              <a:t>4 experiential </a:t>
            </a:r>
            <a:r>
              <a:rPr lang="en-US" sz="3600" dirty="0" smtClean="0"/>
              <a:t>DBT skills </a:t>
            </a:r>
            <a:r>
              <a:rPr lang="en-US" sz="3600" dirty="0"/>
              <a:t>group training</a:t>
            </a:r>
          </a:p>
          <a:p>
            <a:pPr lvl="1"/>
            <a:r>
              <a:rPr lang="en-US" sz="3600" dirty="0"/>
              <a:t>1 didactic class</a:t>
            </a:r>
          </a:p>
          <a:p>
            <a:pPr lvl="1"/>
            <a:r>
              <a:rPr lang="en-US" sz="3600" dirty="0"/>
              <a:t>2 days weekend experiential training (experiential role-plays; </a:t>
            </a:r>
            <a:r>
              <a:rPr lang="en-US" sz="3600" b="1" i="1" dirty="0" smtClean="0"/>
              <a:t>not</a:t>
            </a:r>
            <a:r>
              <a:rPr lang="en-US" sz="3600" dirty="0" smtClean="0"/>
              <a:t> </a:t>
            </a:r>
            <a:r>
              <a:rPr lang="en-US" sz="3600" dirty="0"/>
              <a:t>an interpersonal process group)</a:t>
            </a:r>
          </a:p>
          <a:p>
            <a:pPr lvl="1"/>
            <a:r>
              <a:rPr lang="en-US" sz="3600" dirty="0"/>
              <a:t>1 didactic </a:t>
            </a:r>
            <a:r>
              <a:rPr lang="en-US" sz="3600" dirty="0" smtClean="0"/>
              <a:t>class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133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Linehan</a:t>
            </a:r>
            <a:r>
              <a:rPr lang="en-US" dirty="0">
                <a:effectLst/>
              </a:rPr>
              <a:t>, M. (1993) </a:t>
            </a:r>
            <a:r>
              <a:rPr lang="en-US" i="1" dirty="0">
                <a:effectLst/>
              </a:rPr>
              <a:t>Skills training manual for treating borderline personality disorder</a:t>
            </a:r>
            <a:r>
              <a:rPr lang="en-US" dirty="0">
                <a:effectLst/>
              </a:rPr>
              <a:t>. </a:t>
            </a:r>
            <a:r>
              <a:rPr lang="en-US" dirty="0" smtClean="0">
                <a:effectLst/>
              </a:rPr>
              <a:t>New </a:t>
            </a:r>
            <a:r>
              <a:rPr lang="en-US" dirty="0">
                <a:effectLst/>
              </a:rPr>
              <a:t>York: Guilford Press. </a:t>
            </a:r>
            <a:endParaRPr lang="en-US" dirty="0" smtClean="0">
              <a:effectLst/>
            </a:endParaRPr>
          </a:p>
          <a:p>
            <a:r>
              <a:rPr lang="en-US" dirty="0" err="1">
                <a:effectLst/>
              </a:rPr>
              <a:t>Luoma</a:t>
            </a:r>
            <a:r>
              <a:rPr lang="en-US" dirty="0">
                <a:effectLst/>
              </a:rPr>
              <a:t>, J.B., Hayes, S.C., &amp; </a:t>
            </a:r>
            <a:r>
              <a:rPr lang="en-US" dirty="0" err="1">
                <a:effectLst/>
              </a:rPr>
              <a:t>Walser</a:t>
            </a:r>
            <a:r>
              <a:rPr lang="en-US" dirty="0">
                <a:effectLst/>
              </a:rPr>
              <a:t>, R.D. (2007). </a:t>
            </a:r>
            <a:r>
              <a:rPr lang="en-US" i="1" dirty="0">
                <a:effectLst/>
              </a:rPr>
              <a:t>Learning ACT: An acceptance &amp; </a:t>
            </a:r>
            <a:r>
              <a:rPr lang="en-US" i="1" dirty="0" smtClean="0">
                <a:effectLst/>
              </a:rPr>
              <a:t>commitment  </a:t>
            </a:r>
            <a:r>
              <a:rPr lang="en-US" i="1" dirty="0">
                <a:effectLst/>
              </a:rPr>
              <a:t>skills training manual for therapists.</a:t>
            </a:r>
            <a:r>
              <a:rPr lang="en-US" dirty="0">
                <a:effectLst/>
              </a:rPr>
              <a:t> Oakland, CA: New Harbinger. </a:t>
            </a:r>
            <a:endParaRPr lang="en-US" dirty="0" smtClean="0">
              <a:effectLst/>
            </a:endParaRPr>
          </a:p>
          <a:p>
            <a:r>
              <a:rPr lang="en-US" dirty="0">
                <a:effectLst/>
              </a:rPr>
              <a:t>Chiles, J.A., &amp; </a:t>
            </a:r>
            <a:r>
              <a:rPr lang="en-US" dirty="0" err="1">
                <a:effectLst/>
              </a:rPr>
              <a:t>Strosahl</a:t>
            </a:r>
            <a:r>
              <a:rPr lang="en-US" dirty="0">
                <a:effectLst/>
              </a:rPr>
              <a:t>, K. D. (2005). </a:t>
            </a:r>
            <a:r>
              <a:rPr lang="en-US" i="1" dirty="0">
                <a:effectLst/>
              </a:rPr>
              <a:t>Clinical manual for assessment and treatment of </a:t>
            </a:r>
            <a:r>
              <a:rPr lang="en-US" i="1" dirty="0" smtClean="0">
                <a:effectLst/>
              </a:rPr>
              <a:t>the </a:t>
            </a:r>
            <a:r>
              <a:rPr lang="en-US" i="1" dirty="0">
                <a:effectLst/>
              </a:rPr>
              <a:t>suicidal patient. </a:t>
            </a:r>
            <a:r>
              <a:rPr lang="en-US" dirty="0">
                <a:effectLst/>
              </a:rPr>
              <a:t>Washington, DC: American Psychiatric Publishing.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1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&amp;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304" y="1679561"/>
            <a:ext cx="7770813" cy="4257022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Research based presentations</a:t>
            </a:r>
          </a:p>
          <a:p>
            <a:r>
              <a:rPr lang="en-US" sz="2600" dirty="0"/>
              <a:t>2 design your own group (1 skills based; 1 experiential) for a particular population at a particular site</a:t>
            </a:r>
          </a:p>
          <a:p>
            <a:r>
              <a:rPr lang="en-US" sz="2800" dirty="0" smtClean="0"/>
              <a:t>Multiple Choice Quiz on Chiles &amp; </a:t>
            </a:r>
            <a:r>
              <a:rPr lang="en-US" sz="2800" dirty="0" err="1" smtClean="0"/>
              <a:t>Strosahl</a:t>
            </a:r>
            <a:r>
              <a:rPr lang="en-US" sz="2800" dirty="0" smtClean="0"/>
              <a:t> (2005)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69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6729" y="2692010"/>
            <a:ext cx="290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Discuss!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67118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256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Story</vt:lpstr>
      <vt:lpstr>Bringing the Workshop to the Classroom</vt:lpstr>
      <vt:lpstr>Course Objectives</vt:lpstr>
      <vt:lpstr>Order</vt:lpstr>
      <vt:lpstr>Readings</vt:lpstr>
      <vt:lpstr>&amp; Tasks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the Workshop to the Classroom</dc:title>
  <dc:creator>SG</dc:creator>
  <cp:lastModifiedBy>Emily</cp:lastModifiedBy>
  <cp:revision>10</cp:revision>
  <dcterms:created xsi:type="dcterms:W3CDTF">2014-06-18T17:19:10Z</dcterms:created>
  <dcterms:modified xsi:type="dcterms:W3CDTF">2014-07-01T16:37:54Z</dcterms:modified>
</cp:coreProperties>
</file>